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25"/>
  </p:notesMasterIdLst>
  <p:sldIdLst>
    <p:sldId id="256" r:id="rId2"/>
    <p:sldId id="257" r:id="rId3"/>
    <p:sldId id="259" r:id="rId4"/>
    <p:sldId id="260" r:id="rId5"/>
    <p:sldId id="262" r:id="rId6"/>
    <p:sldId id="263" r:id="rId7"/>
    <p:sldId id="264" r:id="rId8"/>
    <p:sldId id="289" r:id="rId9"/>
    <p:sldId id="265" r:id="rId10"/>
    <p:sldId id="291" r:id="rId11"/>
    <p:sldId id="290" r:id="rId12"/>
    <p:sldId id="274" r:id="rId13"/>
    <p:sldId id="275" r:id="rId14"/>
    <p:sldId id="276" r:id="rId15"/>
    <p:sldId id="277" r:id="rId16"/>
    <p:sldId id="279" r:id="rId17"/>
    <p:sldId id="281" r:id="rId18"/>
    <p:sldId id="282" r:id="rId19"/>
    <p:sldId id="283" r:id="rId20"/>
    <p:sldId id="285" r:id="rId21"/>
    <p:sldId id="284" r:id="rId22"/>
    <p:sldId id="287"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9BE46-DBE3-4BF7-BAF7-F03494A45AD0}"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8120E-B60E-4981-9C85-AEB0E9AB4C9F}" type="slidenum">
              <a:rPr lang="en-US" smtClean="0"/>
              <a:t>‹#›</a:t>
            </a:fld>
            <a:endParaRPr lang="en-US"/>
          </a:p>
        </p:txBody>
      </p:sp>
    </p:spTree>
    <p:extLst>
      <p:ext uri="{BB962C8B-B14F-4D97-AF65-F5344CB8AC3E}">
        <p14:creationId xmlns:p14="http://schemas.microsoft.com/office/powerpoint/2010/main" val="68850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AA885-C36A-4F2B-8916-AD4DE6C5F3C9}"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6DAB2-8E70-4B9A-895C-08FD8E99AA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2342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AA885-C36A-4F2B-8916-AD4DE6C5F3C9}"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177999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AA885-C36A-4F2B-8916-AD4DE6C5F3C9}"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25288112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AA885-C36A-4F2B-8916-AD4DE6C5F3C9}"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220132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2AA885-C36A-4F2B-8916-AD4DE6C5F3C9}"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6DAB2-8E70-4B9A-895C-08FD8E99AA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301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2AA885-C36A-4F2B-8916-AD4DE6C5F3C9}"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21730357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AA885-C36A-4F2B-8916-AD4DE6C5F3C9}"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37245588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AA885-C36A-4F2B-8916-AD4DE6C5F3C9}"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101066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AA885-C36A-4F2B-8916-AD4DE6C5F3C9}" type="datetimeFigureOut">
              <a:rPr lang="en-US" smtClean="0"/>
              <a:t>4/18/2017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27822014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AA885-C36A-4F2B-8916-AD4DE6C5F3C9}" type="datetimeFigureOut">
              <a:rPr lang="en-US" smtClean="0"/>
              <a:t>4/18/2017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B6DAB2-8E70-4B9A-895C-08FD8E99AA64}" type="slidenum">
              <a:rPr lang="en-US" smtClean="0"/>
              <a:t>‹#›</a:t>
            </a:fld>
            <a:endParaRPr lang="en-US"/>
          </a:p>
        </p:txBody>
      </p:sp>
    </p:spTree>
    <p:extLst>
      <p:ext uri="{BB962C8B-B14F-4D97-AF65-F5344CB8AC3E}">
        <p14:creationId xmlns:p14="http://schemas.microsoft.com/office/powerpoint/2010/main" val="18987325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AA885-C36A-4F2B-8916-AD4DE6C5F3C9}"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6DAB2-8E70-4B9A-895C-08FD8E99AA64}" type="slidenum">
              <a:rPr lang="en-US" smtClean="0"/>
              <a:t>‹#›</a:t>
            </a:fld>
            <a:endParaRPr lang="en-US"/>
          </a:p>
        </p:txBody>
      </p:sp>
    </p:spTree>
    <p:extLst>
      <p:ext uri="{BB962C8B-B14F-4D97-AF65-F5344CB8AC3E}">
        <p14:creationId xmlns:p14="http://schemas.microsoft.com/office/powerpoint/2010/main" val="282923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AA885-C36A-4F2B-8916-AD4DE6C5F3C9}" type="datetimeFigureOut">
              <a:rPr lang="en-US" smtClean="0"/>
              <a:t>4/18/2017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B6DAB2-8E70-4B9A-895C-08FD8E99AA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2162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4047" y="1313890"/>
            <a:ext cx="7590407" cy="2399589"/>
          </a:xfrm>
        </p:spPr>
        <p:txBody>
          <a:bodyPr>
            <a:normAutofit/>
          </a:bodyPr>
          <a:lstStyle/>
          <a:p>
            <a:pPr algn="ctr"/>
            <a:r>
              <a:rPr lang="en-US" dirty="0"/>
              <a:t>How to forecast solar flares?</a:t>
            </a:r>
          </a:p>
        </p:txBody>
      </p:sp>
      <p:sp>
        <p:nvSpPr>
          <p:cNvPr id="3" name="Subtitle 2"/>
          <p:cNvSpPr>
            <a:spLocks noGrp="1"/>
          </p:cNvSpPr>
          <p:nvPr>
            <p:ph type="subTitle" idx="1"/>
          </p:nvPr>
        </p:nvSpPr>
        <p:spPr>
          <a:xfrm>
            <a:off x="1100051" y="4483227"/>
            <a:ext cx="10058400" cy="843375"/>
          </a:xfrm>
        </p:spPr>
        <p:txBody>
          <a:bodyPr>
            <a:noAutofit/>
          </a:bodyPr>
          <a:lstStyle/>
          <a:p>
            <a:pPr>
              <a:lnSpc>
                <a:spcPct val="100000"/>
              </a:lnSpc>
              <a:spcBef>
                <a:spcPts val="0"/>
              </a:spcBef>
              <a:spcAft>
                <a:spcPts val="0"/>
              </a:spcAft>
            </a:pPr>
            <a:r>
              <a:rPr lang="en-US" b="1" cap="none" spc="0" dirty="0"/>
              <a:t>Review of the paper “Solar Flare Prediction Using SDO/HMI Vector Magnetic Field Data with a Machine-learning Algorithm” by Bobra and Couvidat, 2015</a:t>
            </a:r>
          </a:p>
        </p:txBody>
      </p:sp>
    </p:spTree>
    <p:extLst>
      <p:ext uri="{BB962C8B-B14F-4D97-AF65-F5344CB8AC3E}">
        <p14:creationId xmlns:p14="http://schemas.microsoft.com/office/powerpoint/2010/main" val="27263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Data processing and Feature Extraction</a:t>
            </a:r>
          </a:p>
        </p:txBody>
      </p:sp>
      <p:sp>
        <p:nvSpPr>
          <p:cNvPr id="3" name="Content Placeholder 2"/>
          <p:cNvSpPr>
            <a:spLocks noGrp="1"/>
          </p:cNvSpPr>
          <p:nvPr>
            <p:ph idx="1"/>
          </p:nvPr>
        </p:nvSpPr>
        <p:spPr/>
        <p:txBody>
          <a:bodyPr/>
          <a:lstStyle/>
          <a:p>
            <a:pPr marL="0" indent="0">
              <a:buNone/>
            </a:pPr>
            <a:r>
              <a:rPr lang="en-US" dirty="0"/>
              <a:t>Flare selection:</a:t>
            </a:r>
          </a:p>
          <a:p>
            <a:pPr>
              <a:buFont typeface="Arial" panose="020B0604020202020204" pitchFamily="34" charset="0"/>
              <a:buChar char="•"/>
            </a:pPr>
            <a:r>
              <a:rPr lang="en-US" dirty="0"/>
              <a:t> GOES class of M1.0 or higher</a:t>
            </a:r>
          </a:p>
          <a:p>
            <a:pPr>
              <a:buFont typeface="Arial" panose="020B0604020202020204" pitchFamily="34" charset="0"/>
              <a:buChar char="•"/>
            </a:pPr>
            <a:r>
              <a:rPr lang="en-US" dirty="0"/>
              <a:t> Location within 68</a:t>
            </a:r>
            <a:r>
              <a:rPr lang="en-US" baseline="30000" dirty="0"/>
              <a:t>O</a:t>
            </a:r>
            <a:r>
              <a:rPr lang="en-US" dirty="0"/>
              <a:t> from central meridian</a:t>
            </a:r>
          </a:p>
          <a:p>
            <a:pPr>
              <a:buFont typeface="Arial" panose="020B0604020202020204" pitchFamily="34" charset="0"/>
              <a:buChar char="•"/>
            </a:pPr>
            <a:r>
              <a:rPr lang="en-US" dirty="0"/>
              <a:t> Features of the flare &lt;-&gt; features of its parental active region</a:t>
            </a:r>
          </a:p>
          <a:p>
            <a:pPr marL="0" indent="0">
              <a:buNone/>
            </a:pPr>
            <a:r>
              <a:rPr lang="en-US" dirty="0"/>
              <a:t>Features (from vector magnetograms):</a:t>
            </a:r>
          </a:p>
          <a:p>
            <a:pPr>
              <a:buFont typeface="Arial" panose="020B0604020202020204" pitchFamily="34" charset="0"/>
              <a:buChar char="•"/>
            </a:pPr>
            <a:r>
              <a:rPr lang="en-US" dirty="0"/>
              <a:t> Space-weather HMI Active Region Patches (SHARP) parameters</a:t>
            </a:r>
          </a:p>
          <a:p>
            <a:pPr>
              <a:buFont typeface="Arial" panose="020B0604020202020204" pitchFamily="34" charset="0"/>
              <a:buChar char="•"/>
            </a:pPr>
            <a:r>
              <a:rPr lang="en-US" dirty="0"/>
              <a:t> The active region is already traced with 12min time cadence</a:t>
            </a:r>
          </a:p>
          <a:p>
            <a:pPr marL="0" indent="0">
              <a:buNone/>
            </a:pPr>
            <a:endParaRPr lang="en-US" dirty="0"/>
          </a:p>
        </p:txBody>
      </p:sp>
    </p:spTree>
    <p:extLst>
      <p:ext uri="{BB962C8B-B14F-4D97-AF65-F5344CB8AC3E}">
        <p14:creationId xmlns:p14="http://schemas.microsoft.com/office/powerpoint/2010/main" val="388075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7" y="191041"/>
            <a:ext cx="6227731" cy="6040899"/>
          </a:xfrm>
          <a:prstGeom prst="rect">
            <a:avLst/>
          </a:prstGeom>
        </p:spPr>
      </p:pic>
      <p:sp>
        <p:nvSpPr>
          <p:cNvPr id="2" name="Title 1"/>
          <p:cNvSpPr>
            <a:spLocks noGrp="1"/>
          </p:cNvSpPr>
          <p:nvPr>
            <p:ph type="title"/>
          </p:nvPr>
        </p:nvSpPr>
        <p:spPr>
          <a:xfrm>
            <a:off x="6411685" y="634946"/>
            <a:ext cx="5127171" cy="1450757"/>
          </a:xfrm>
        </p:spPr>
        <p:txBody>
          <a:bodyPr>
            <a:normAutofit/>
          </a:bodyPr>
          <a:lstStyle/>
          <a:p>
            <a:pPr>
              <a:lnSpc>
                <a:spcPct val="65000"/>
              </a:lnSpc>
            </a:pPr>
            <a:r>
              <a:rPr lang="en-US" sz="4100" dirty="0"/>
              <a:t>Step 1. Data processing and Feature Extraction</a:t>
            </a:r>
          </a:p>
        </p:txBody>
      </p:sp>
      <p:sp>
        <p:nvSpPr>
          <p:cNvPr id="3" name="Content Placeholder 2"/>
          <p:cNvSpPr>
            <a:spLocks noGrp="1"/>
          </p:cNvSpPr>
          <p:nvPr>
            <p:ph idx="1"/>
          </p:nvPr>
        </p:nvSpPr>
        <p:spPr>
          <a:xfrm>
            <a:off x="6411684" y="2198914"/>
            <a:ext cx="5127172" cy="1972977"/>
          </a:xfrm>
        </p:spPr>
        <p:txBody>
          <a:bodyPr>
            <a:normAutofit/>
          </a:bodyPr>
          <a:lstStyle/>
          <a:p>
            <a:pPr>
              <a:buFont typeface="Arial" panose="020B0604020202020204" pitchFamily="34" charset="0"/>
              <a:buChar char="•"/>
            </a:pPr>
            <a:r>
              <a:rPr lang="en-US" dirty="0"/>
              <a:t> Parameters calculated by (B&amp;C) for each Active Region with 12 min time cadence</a:t>
            </a:r>
          </a:p>
          <a:p>
            <a:pPr>
              <a:buFont typeface="Arial" panose="020B0604020202020204" pitchFamily="34" charset="0"/>
              <a:buChar char="•"/>
            </a:pPr>
            <a:r>
              <a:rPr lang="en-US" dirty="0"/>
              <a:t> Parameters (descriptors) form a vector representing the Active Region at the moment of calculation</a:t>
            </a:r>
          </a:p>
        </p:txBody>
      </p:sp>
    </p:spTree>
    <p:extLst>
      <p:ext uri="{BB962C8B-B14F-4D97-AF65-F5344CB8AC3E}">
        <p14:creationId xmlns:p14="http://schemas.microsoft.com/office/powerpoint/2010/main" val="328398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Definition of Classes</a:t>
            </a:r>
          </a:p>
        </p:txBody>
      </p:sp>
      <p:sp>
        <p:nvSpPr>
          <p:cNvPr id="3" name="Content Placeholder 2"/>
          <p:cNvSpPr>
            <a:spLocks noGrp="1"/>
          </p:cNvSpPr>
          <p:nvPr>
            <p:ph idx="1"/>
          </p:nvPr>
        </p:nvSpPr>
        <p:spPr>
          <a:xfrm>
            <a:off x="1097280" y="1845734"/>
            <a:ext cx="10058400" cy="4342002"/>
          </a:xfrm>
        </p:spPr>
        <p:txBody>
          <a:bodyPr>
            <a:normAutofit lnSpcReduction="10000"/>
          </a:bodyPr>
          <a:lstStyle/>
          <a:p>
            <a:pPr marL="0" indent="0">
              <a:buNone/>
            </a:pPr>
            <a:r>
              <a:rPr lang="en-US" dirty="0"/>
              <a:t>Structure of each case (active region at each time moment):</a:t>
            </a:r>
          </a:p>
          <a:p>
            <a:pPr>
              <a:buFont typeface="Arial" panose="020B0604020202020204" pitchFamily="34" charset="0"/>
              <a:buChar char="•"/>
            </a:pPr>
            <a:r>
              <a:rPr lang="en-US" dirty="0"/>
              <a:t> Vector of parameters/descriptors + its class (1 for potentially flaring active regions, 0 otherwise)</a:t>
            </a:r>
          </a:p>
          <a:p>
            <a:pPr marL="0" indent="0">
              <a:buNone/>
            </a:pPr>
            <a:r>
              <a:rPr lang="en-US" dirty="0"/>
              <a:t>In (B&amp;C), the following definitions of classes were tested:</a:t>
            </a:r>
          </a:p>
          <a:p>
            <a:pPr>
              <a:buFont typeface="Arial" panose="020B0604020202020204" pitchFamily="34" charset="0"/>
              <a:buChar char="•"/>
            </a:pPr>
            <a:r>
              <a:rPr lang="en-US" dirty="0"/>
              <a:t> </a:t>
            </a:r>
            <a:r>
              <a:rPr lang="en-US" b="1" dirty="0"/>
              <a:t>“Operational”:</a:t>
            </a:r>
          </a:p>
          <a:p>
            <a:pPr lvl="1">
              <a:buFont typeface="Arial" panose="020B0604020202020204" pitchFamily="34" charset="0"/>
              <a:buChar char="•"/>
            </a:pPr>
            <a:r>
              <a:rPr lang="en-US" b="1" dirty="0"/>
              <a:t>Positive</a:t>
            </a:r>
            <a:r>
              <a:rPr lang="en-US" dirty="0"/>
              <a:t> if the flare of M1.0 class or higher occurs exactly after 24h in the region after the considered time moment</a:t>
            </a:r>
          </a:p>
          <a:p>
            <a:pPr lvl="1">
              <a:buFont typeface="Arial" panose="020B0604020202020204" pitchFamily="34" charset="0"/>
              <a:buChar char="•"/>
            </a:pPr>
            <a:r>
              <a:rPr lang="en-US" b="1" dirty="0"/>
              <a:t>Negative</a:t>
            </a:r>
            <a:r>
              <a:rPr lang="en-US" dirty="0"/>
              <a:t> if there is no M1.0 class or higher within the next 24 hours</a:t>
            </a:r>
          </a:p>
          <a:p>
            <a:pPr>
              <a:buFont typeface="Arial" panose="020B0604020202020204" pitchFamily="34" charset="0"/>
              <a:buChar char="•"/>
            </a:pPr>
            <a:r>
              <a:rPr lang="en-US" dirty="0"/>
              <a:t> </a:t>
            </a:r>
            <a:r>
              <a:rPr lang="en-US" b="1" dirty="0"/>
              <a:t>“Segmented”:</a:t>
            </a:r>
          </a:p>
          <a:p>
            <a:pPr lvl="1">
              <a:buFont typeface="Arial" panose="020B0604020202020204" pitchFamily="34" charset="0"/>
              <a:buChar char="•"/>
            </a:pPr>
            <a:r>
              <a:rPr lang="en-US" b="1" dirty="0"/>
              <a:t>Positive</a:t>
            </a:r>
            <a:r>
              <a:rPr lang="en-US" dirty="0"/>
              <a:t> if the flare of M1.0 class or higher occurs exactly after 24h in the region after the considered time moment</a:t>
            </a:r>
          </a:p>
          <a:p>
            <a:pPr lvl="1">
              <a:buFont typeface="Arial" panose="020B0604020202020204" pitchFamily="34" charset="0"/>
              <a:buChar char="•"/>
            </a:pPr>
            <a:r>
              <a:rPr lang="en-US" b="1" dirty="0"/>
              <a:t>Negative</a:t>
            </a:r>
            <a:r>
              <a:rPr lang="en-US" dirty="0"/>
              <a:t> if there are no flares in the region within 48 hours before and after the considered time moments</a:t>
            </a:r>
          </a:p>
          <a:p>
            <a:pPr marL="201168" lvl="1" indent="0">
              <a:buNone/>
            </a:pPr>
            <a:r>
              <a:rPr lang="en-US" sz="2200" b="1" dirty="0"/>
              <a:t>Total:</a:t>
            </a:r>
            <a:r>
              <a:rPr lang="en-US" sz="2200" dirty="0"/>
              <a:t> 303 positive examples + 5000 randomly selected negative samples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82874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Definition of Classes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56" y="1894117"/>
            <a:ext cx="10249784" cy="4273421"/>
          </a:xfrm>
          <a:prstGeom prst="rect">
            <a:avLst/>
          </a:prstGeom>
        </p:spPr>
      </p:pic>
    </p:spTree>
    <p:extLst>
      <p:ext uri="{BB962C8B-B14F-4D97-AF65-F5344CB8AC3E}">
        <p14:creationId xmlns:p14="http://schemas.microsoft.com/office/powerpoint/2010/main" val="394076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Feature selection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 Generally, the SVM algorithm complexity can be estimated as O(N</a:t>
                </a:r>
                <a:r>
                  <a:rPr lang="en-US" baseline="30000" dirty="0"/>
                  <a:t>2</a:t>
                </a:r>
                <a:r>
                  <a:rPr lang="en-US" dirty="0"/>
                  <a:t>*M), where N – number of cases, M – number of characteristics (N &gt;&gt; M)</a:t>
                </a:r>
              </a:p>
              <a:p>
                <a:pPr>
                  <a:buFont typeface="Arial" panose="020B0604020202020204" pitchFamily="34" charset="0"/>
                  <a:buChar char="•"/>
                </a:pPr>
                <a:r>
                  <a:rPr lang="en-US" dirty="0"/>
                  <a:t> It is reasonable to remove non-discriminative characteristics.</a:t>
                </a:r>
              </a:p>
              <a:p>
                <a:pPr>
                  <a:buFont typeface="Arial" panose="020B0604020202020204" pitchFamily="34" charset="0"/>
                  <a:buChar char="•"/>
                </a:pPr>
                <a:r>
                  <a:rPr lang="en-US" dirty="0"/>
                  <a:t> One of the ways is to use Fisher ranking score (F-score, B&amp;C):</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e>
                              </m:acc>
                              <m:r>
                                <a:rPr lang="en-US" i="1">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b="0" i="1" smtClean="0">
                                          <a:latin typeface="Cambria Math" panose="02040503050406030204" pitchFamily="18" charset="0"/>
                                        </a:rPr>
                                        <m:t>−</m:t>
                                      </m:r>
                                    </m:sup>
                                  </m:sSubSup>
                                </m:e>
                              </m:acc>
                              <m:r>
                                <a:rPr lang="en-US" i="1">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r>
                                <a:rPr lang="en-US" i="1">
                                  <a:latin typeface="Cambria Math" panose="02040503050406030204" pitchFamily="18" charset="0"/>
                                </a:rPr>
                                <m:t>)</m:t>
                              </m:r>
                            </m:e>
                            <m:sup>
                              <m:r>
                                <a:rPr lang="en-US" i="1">
                                  <a:latin typeface="Cambria Math" panose="02040503050406030204" pitchFamily="18" charset="0"/>
                                </a:rPr>
                                <m:t>2</m:t>
                              </m:r>
                            </m:sup>
                          </m:sSup>
                        </m:num>
                        <m:den>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r>
                                <a:rPr lang="en-US" i="1">
                                  <a:latin typeface="Cambria Math" panose="02040503050406030204" pitchFamily="18" charset="0"/>
                                </a:rPr>
                                <m:t>−1</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=1</m:t>
                              </m:r>
                            </m:sub>
                            <m:sup>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p>
                            <m:e>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𝑖</m:t>
                                          </m:r>
                                        </m:sub>
                                        <m:sup>
                                          <m:r>
                                            <a:rPr lang="en-US" i="1">
                                              <a:latin typeface="Cambria Math" panose="02040503050406030204" pitchFamily="18" charset="0"/>
                                            </a:rPr>
                                            <m:t>+</m:t>
                                          </m:r>
                                        </m:sup>
                                      </m:sSubSup>
                                    </m:e>
                                  </m:acc>
                                  <m:r>
                                    <a:rPr lang="en-US" i="1">
                                      <a:latin typeface="Cambria Math" panose="02040503050406030204" pitchFamily="18" charset="0"/>
                                    </a:rPr>
                                    <m:t> −</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e>
                                  </m:acc>
                                  <m:r>
                                    <a:rPr lang="en-US" i="1">
                                      <a:latin typeface="Cambria Math" panose="02040503050406030204" pitchFamily="18" charset="0"/>
                                    </a:rPr>
                                    <m:t>)</m:t>
                                  </m:r>
                                </m:e>
                                <m:sup>
                                  <m:r>
                                    <a:rPr lang="en-US" i="1">
                                      <a:latin typeface="Cambria Math" panose="02040503050406030204" pitchFamily="18" charset="0"/>
                                    </a:rPr>
                                    <m:t>2</m:t>
                                  </m:r>
                                </m:sup>
                              </m:sSup>
                            </m:e>
                          </m:nary>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m:t>
                                  </m:r>
                                </m:sup>
                              </m:sSup>
                              <m:r>
                                <a:rPr lang="en-US" i="1">
                                  <a:latin typeface="Cambria Math" panose="02040503050406030204" pitchFamily="18" charset="0"/>
                                </a:rPr>
                                <m:t>−1</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=1</m:t>
                              </m:r>
                            </m:sub>
                            <m:sup>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m:t>
                                  </m:r>
                                </m:sup>
                              </m:sSup>
                            </m:sup>
                            <m:e>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𝑖</m:t>
                                          </m:r>
                                        </m:sub>
                                        <m:sup>
                                          <m:r>
                                            <a:rPr lang="en-US" b="0" i="1" smtClean="0">
                                              <a:latin typeface="Cambria Math" panose="02040503050406030204" pitchFamily="18" charset="0"/>
                                            </a:rPr>
                                            <m:t>−</m:t>
                                          </m:r>
                                        </m:sup>
                                      </m:sSubSup>
                                    </m:e>
                                  </m:acc>
                                  <m:r>
                                    <a:rPr lang="en-US" i="1">
                                      <a:latin typeface="Cambria Math" panose="02040503050406030204" pitchFamily="18" charset="0"/>
                                    </a:rPr>
                                    <m:t> −</m:t>
                                  </m:r>
                                  <m:acc>
                                    <m:accPr>
                                      <m:chr m:val="̅"/>
                                      <m:ctrlPr>
                                        <a:rPr lang="en-US" i="1">
                                          <a:latin typeface="Cambria Math" panose="02040503050406030204" pitchFamily="18" charset="0"/>
                                        </a:rPr>
                                      </m:ctrlPr>
                                    </m:acc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b="0" i="1" smtClean="0">
                                              <a:latin typeface="Cambria Math" panose="02040503050406030204" pitchFamily="18" charset="0"/>
                                            </a:rPr>
                                            <m:t>−</m:t>
                                          </m:r>
                                        </m:sup>
                                      </m:sSubSup>
                                    </m:e>
                                  </m:acc>
                                  <m:r>
                                    <a:rPr lang="en-US" i="1">
                                      <a:latin typeface="Cambria Math" panose="02040503050406030204" pitchFamily="18" charset="0"/>
                                    </a:rPr>
                                    <m:t>)</m:t>
                                  </m:r>
                                </m:e>
                                <m:sup>
                                  <m:r>
                                    <a:rPr lang="en-US" i="1">
                                      <a:latin typeface="Cambria Math" panose="02040503050406030204" pitchFamily="18" charset="0"/>
                                    </a:rPr>
                                    <m:t>2</m:t>
                                  </m:r>
                                </m:sup>
                              </m:sSup>
                            </m:e>
                          </m:nary>
                        </m:den>
                      </m:f>
                    </m:oMath>
                  </m:oMathPara>
                </a14:m>
                <a:endParaRPr lang="en-US" dirty="0"/>
              </a:p>
              <a:p>
                <a:pPr marL="0" indent="0">
                  <a:buNone/>
                </a:pPr>
                <a:r>
                  <a:rPr lang="en-US" dirty="0"/>
                  <a:t> </a:t>
                </a:r>
              </a:p>
              <a:p>
                <a:pPr>
                  <a:buFont typeface="Arial" panose="020B0604020202020204" pitchFamily="34" charset="0"/>
                  <a:buChar char="•"/>
                </a:pPr>
                <a:r>
                  <a:rPr lang="en-US" dirty="0"/>
                  <a:t>The F-score was used to select the most “useful” characteristics in (B&amp;C). Most of the top characteristics have “vector” nature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55" t="-1667" b="-2424"/>
                </a:stretch>
              </a:blipFill>
            </p:spPr>
            <p:txBody>
              <a:bodyPr/>
              <a:lstStyle/>
              <a:p>
                <a:r>
                  <a:rPr lang="en-US">
                    <a:noFill/>
                  </a:rPr>
                  <a:t> </a:t>
                </a:r>
              </a:p>
            </p:txBody>
          </p:sp>
        </mc:Fallback>
      </mc:AlternateContent>
    </p:spTree>
    <p:extLst>
      <p:ext uri="{BB962C8B-B14F-4D97-AF65-F5344CB8AC3E}">
        <p14:creationId xmlns:p14="http://schemas.microsoft.com/office/powerpoint/2010/main" val="37307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9" y="44390"/>
            <a:ext cx="7107125" cy="6134470"/>
          </a:xfrm>
          <a:prstGeom prst="rect">
            <a:avLst/>
          </a:prstGeom>
        </p:spPr>
      </p:pic>
      <p:pic>
        <p:nvPicPr>
          <p:cNvPr id="6" name="Picture 5"/>
          <p:cNvPicPr>
            <a:picLocks noChangeAspect="1"/>
          </p:cNvPicPr>
          <p:nvPr/>
        </p:nvPicPr>
        <p:blipFill rotWithShape="1">
          <a:blip r:embed="rId3"/>
          <a:srcRect l="80389" t="20635" r="4175" b="47034"/>
          <a:stretch/>
        </p:blipFill>
        <p:spPr>
          <a:xfrm>
            <a:off x="7151513" y="1400934"/>
            <a:ext cx="4994257" cy="3561684"/>
          </a:xfrm>
          <a:prstGeom prst="rect">
            <a:avLst/>
          </a:prstGeom>
        </p:spPr>
      </p:pic>
    </p:spTree>
    <p:extLst>
      <p:ext uri="{BB962C8B-B14F-4D97-AF65-F5344CB8AC3E}">
        <p14:creationId xmlns:p14="http://schemas.microsoft.com/office/powerpoint/2010/main" val="384956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Algorithms and performance metrics</a:t>
            </a:r>
          </a:p>
        </p:txBody>
      </p:sp>
      <p:sp>
        <p:nvSpPr>
          <p:cNvPr id="3" name="Content Placeholder 2"/>
          <p:cNvSpPr>
            <a:spLocks noGrp="1"/>
          </p:cNvSpPr>
          <p:nvPr>
            <p:ph idx="1"/>
          </p:nvPr>
        </p:nvSpPr>
        <p:spPr>
          <a:xfrm>
            <a:off x="1097280" y="1845732"/>
            <a:ext cx="5172891" cy="4004561"/>
          </a:xfrm>
        </p:spPr>
        <p:txBody>
          <a:bodyPr>
            <a:normAutofit/>
          </a:bodyPr>
          <a:lstStyle/>
          <a:p>
            <a:pPr>
              <a:buFont typeface="Arial" panose="020B0604020202020204" pitchFamily="34" charset="0"/>
              <a:buChar char="•"/>
            </a:pPr>
            <a:r>
              <a:rPr lang="en-US" dirty="0"/>
              <a:t> First of all, we need to simulate the real-time data.</a:t>
            </a:r>
          </a:p>
          <a:p>
            <a:pPr>
              <a:buFont typeface="Arial" panose="020B0604020202020204" pitchFamily="34" charset="0"/>
              <a:buChar char="•"/>
            </a:pPr>
            <a:r>
              <a:rPr lang="en-US" dirty="0"/>
              <a:t> For such purpose, the total set of cases is divided into the </a:t>
            </a:r>
            <a:r>
              <a:rPr lang="en-US" b="1" dirty="0"/>
              <a:t>training test</a:t>
            </a:r>
            <a:r>
              <a:rPr lang="en-US" dirty="0"/>
              <a:t> and </a:t>
            </a:r>
            <a:r>
              <a:rPr lang="en-US" b="1" dirty="0"/>
              <a:t>test set</a:t>
            </a:r>
            <a:r>
              <a:rPr lang="en-US" dirty="0"/>
              <a:t> (B&amp;C) with the approximate ratio of 70% to 30%. The question of dataset shuffling </a:t>
            </a:r>
            <a:r>
              <a:rPr lang="en-US" b="1" dirty="0"/>
              <a:t>is important</a:t>
            </a:r>
            <a:r>
              <a:rPr lang="en-US" dirty="0"/>
              <a:t>.</a:t>
            </a:r>
          </a:p>
          <a:p>
            <a:pPr>
              <a:buFont typeface="Arial" panose="020B0604020202020204" pitchFamily="34" charset="0"/>
              <a:buChar char="•"/>
            </a:pPr>
            <a:r>
              <a:rPr lang="en-US" dirty="0"/>
              <a:t> In (B&amp;C), the totally random shuffling approach was used.</a:t>
            </a:r>
          </a:p>
          <a:p>
            <a:pPr>
              <a:buFont typeface="Arial" panose="020B0604020202020204" pitchFamily="34" charset="0"/>
              <a:buChar char="•"/>
            </a:pPr>
            <a:r>
              <a:rPr lang="en-US" dirty="0"/>
              <a:t> The SVM classifier with RBF kernel was used for the classification (2 parameters, weights of the classes)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703" y="1789746"/>
            <a:ext cx="5827303" cy="4004561"/>
          </a:xfrm>
          <a:prstGeom prst="rect">
            <a:avLst/>
          </a:prstGeom>
        </p:spPr>
      </p:pic>
    </p:spTree>
    <p:extLst>
      <p:ext uri="{BB962C8B-B14F-4D97-AF65-F5344CB8AC3E}">
        <p14:creationId xmlns:p14="http://schemas.microsoft.com/office/powerpoint/2010/main" val="14695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Performance Metrics</a:t>
            </a:r>
          </a:p>
        </p:txBody>
      </p:sp>
      <p:sp>
        <p:nvSpPr>
          <p:cNvPr id="3" name="Content Placeholder 2"/>
          <p:cNvSpPr>
            <a:spLocks noGrp="1"/>
          </p:cNvSpPr>
          <p:nvPr>
            <p:ph idx="1"/>
          </p:nvPr>
        </p:nvSpPr>
        <p:spPr/>
        <p:txBody>
          <a:bodyPr/>
          <a:lstStyle/>
          <a:p>
            <a:r>
              <a:rPr lang="en-US" dirty="0"/>
              <a:t>How to calculate the performance of the SVM classifier?</a:t>
            </a:r>
          </a:p>
          <a:p>
            <a:r>
              <a:rPr lang="en-US" dirty="0"/>
              <a:t>Basically, each classifier produces the following numbers:</a:t>
            </a:r>
          </a:p>
          <a:p>
            <a:pPr>
              <a:buFont typeface="Arial" panose="020B0604020202020204" pitchFamily="34" charset="0"/>
              <a:buChar char="•"/>
            </a:pPr>
            <a:r>
              <a:rPr lang="en-US" dirty="0"/>
              <a:t> TP – True Positives (number of positive cases predicted as positive)</a:t>
            </a:r>
          </a:p>
          <a:p>
            <a:pPr>
              <a:buFont typeface="Arial" panose="020B0604020202020204" pitchFamily="34" charset="0"/>
              <a:buChar char="•"/>
            </a:pPr>
            <a:r>
              <a:rPr lang="en-US" dirty="0"/>
              <a:t> TN – True Negatives (number of negative cases predicted as negative)</a:t>
            </a:r>
          </a:p>
          <a:p>
            <a:pPr>
              <a:buFont typeface="Arial" panose="020B0604020202020204" pitchFamily="34" charset="0"/>
              <a:buChar char="•"/>
            </a:pPr>
            <a:r>
              <a:rPr lang="en-US" dirty="0"/>
              <a:t> FP – False Positives (number of negative cases predicted as positive)</a:t>
            </a:r>
          </a:p>
          <a:p>
            <a:pPr>
              <a:buFont typeface="Arial" panose="020B0604020202020204" pitchFamily="34" charset="0"/>
              <a:buChar char="•"/>
            </a:pPr>
            <a:r>
              <a:rPr lang="en-US" dirty="0"/>
              <a:t> FN – False Negatives (number of positive cases predicted as negative)</a:t>
            </a:r>
          </a:p>
          <a:p>
            <a:pPr>
              <a:buFont typeface="Arial" panose="020B0604020202020204" pitchFamily="34" charset="0"/>
              <a:buChar char="•"/>
            </a:pPr>
            <a:endParaRPr lang="en-US" dirty="0"/>
          </a:p>
          <a:p>
            <a:pPr marL="0" indent="0">
              <a:buNone/>
            </a:pPr>
            <a:r>
              <a:rPr lang="en-US" dirty="0"/>
              <a:t>Our aim is simultaneously minimize FP and FN values. The question is, how?</a:t>
            </a:r>
          </a:p>
        </p:txBody>
      </p:sp>
    </p:spTree>
    <p:extLst>
      <p:ext uri="{BB962C8B-B14F-4D97-AF65-F5344CB8AC3E}">
        <p14:creationId xmlns:p14="http://schemas.microsoft.com/office/powerpoint/2010/main" val="341095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Performance Metrics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Various metrics may be constructed from the derived numbers:</a:t>
                </a:r>
              </a:p>
              <a:p>
                <a:pPr>
                  <a:buFont typeface="Arial" panose="020B0604020202020204" pitchFamily="34" charset="0"/>
                  <a:buChar char="•"/>
                </a:pPr>
                <a:r>
                  <a:rPr lang="en-US" dirty="0"/>
                  <a:t> </a:t>
                </a:r>
                <a14:m>
                  <m:oMath xmlns:m="http://schemas.openxmlformats.org/officeDocument/2006/math">
                    <m:r>
                      <m:rPr>
                        <m:sty m:val="p"/>
                      </m:rPr>
                      <a:rPr lang="en-US" b="0" i="0" smtClean="0">
                        <a:latin typeface="Cambria Math" panose="02040503050406030204" pitchFamily="18" charset="0"/>
                      </a:rPr>
                      <m:t>precision</m:t>
                    </m:r>
                    <m:r>
                      <a:rPr lang="en-US" b="0" i="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oMath>
                </a14:m>
                <a:endParaRPr lang="en-US" dirty="0"/>
              </a:p>
              <a:p>
                <a:pPr>
                  <a:buFont typeface="Arial" panose="020B0604020202020204" pitchFamily="34" charset="0"/>
                  <a:buChar char="•"/>
                </a:pPr>
                <a:r>
                  <a:rPr lang="en-US" dirty="0"/>
                  <a:t> </a:t>
                </a:r>
                <a14:m>
                  <m:oMath xmlns:m="http://schemas.openxmlformats.org/officeDocument/2006/math">
                    <m:r>
                      <m:rPr>
                        <m:sty m:val="p"/>
                      </m:rPr>
                      <a:rPr lang="en-US" b="0" i="0" smtClean="0">
                        <a:latin typeface="Cambria Math" panose="02040503050406030204" pitchFamily="18" charset="0"/>
                      </a:rPr>
                      <m:t>recall</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𝐹𝑁</m:t>
                        </m:r>
                      </m:den>
                    </m:f>
                  </m:oMath>
                </a14:m>
                <a:endParaRPr lang="en-US" dirty="0"/>
              </a:p>
              <a:p>
                <a:pPr>
                  <a:buFont typeface="Arial" panose="020B0604020202020204" pitchFamily="34" charset="0"/>
                  <a:buChar char="•"/>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𝐻𝑆𝑆</m:t>
                        </m:r>
                      </m:e>
                      <m:sub>
                        <m:r>
                          <a:rPr lang="en-US"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𝑇𝑁</m:t>
                        </m:r>
                        <m:r>
                          <a:rPr lang="en-US" b="0" i="1" smtClean="0">
                            <a:latin typeface="Cambria Math" panose="02040503050406030204" pitchFamily="18" charset="0"/>
                          </a:rPr>
                          <m:t>−</m:t>
                        </m:r>
                        <m:r>
                          <a:rPr lang="en-US" b="0" i="1" smtClean="0">
                            <a:latin typeface="Cambria Math" panose="02040503050406030204" pitchFamily="18" charset="0"/>
                          </a:rPr>
                          <m:t>𝑁</m:t>
                        </m:r>
                      </m:num>
                      <m:den>
                        <m:r>
                          <a:rPr lang="en-US" b="0" i="1" smtClean="0">
                            <a:latin typeface="Cambria Math" panose="02040503050406030204" pitchFamily="18" charset="0"/>
                          </a:rPr>
                          <m:t>𝑃</m:t>
                        </m:r>
                      </m:den>
                    </m:f>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𝑇𝑁</m:t>
                    </m:r>
                    <m:r>
                      <a:rPr lang="en-US" b="0" i="1" smtClean="0">
                        <a:latin typeface="Cambria Math" panose="02040503050406030204" pitchFamily="18" charset="0"/>
                      </a:rPr>
                      <m:t>+</m:t>
                    </m:r>
                    <m:r>
                      <a:rPr lang="en-US" b="0" i="1" smtClean="0">
                        <a:latin typeface="Cambria Math" panose="02040503050406030204" pitchFamily="18" charset="0"/>
                      </a:rPr>
                      <m:t>𝐹𝑃</m:t>
                    </m:r>
                  </m:oMath>
                </a14:m>
                <a:endParaRPr lang="en-US" dirty="0"/>
              </a:p>
              <a:p>
                <a:pPr marL="0" indent="0">
                  <a:buNone/>
                </a:pPr>
                <a:r>
                  <a:rPr lang="en-US" dirty="0"/>
                  <a:t>Scales from (-inf, 1). 0 corresponds to purely negative forecast.</a:t>
                </a:r>
              </a:p>
              <a:p>
                <a:pPr>
                  <a:buFont typeface="Arial" panose="020B0604020202020204" pitchFamily="34" charset="0"/>
                  <a:buChar char="•"/>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𝐻𝑆𝑆</m:t>
                        </m:r>
                      </m:e>
                      <m:sub>
                        <m:r>
                          <a:rPr lang="en-US" b="0" i="1" smtClean="0">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𝑇𝑁</m:t>
                        </m:r>
                        <m:r>
                          <a:rPr lang="en-US" i="1">
                            <a:latin typeface="Cambria Math" panose="02040503050406030204" pitchFamily="18" charset="0"/>
                          </a:rPr>
                          <m:t>−</m:t>
                        </m:r>
                        <m:r>
                          <a:rPr lang="en-US" b="0" i="1" smtClean="0">
                            <a:latin typeface="Cambria Math" panose="02040503050406030204" pitchFamily="18" charset="0"/>
                          </a:rPr>
                          <m:t>𝐸</m:t>
                        </m:r>
                      </m:num>
                      <m:den>
                        <m:r>
                          <a:rPr lang="en-US" i="1">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𝐸</m:t>
                        </m:r>
                      </m:den>
                    </m:f>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𝑇𝑁</m:t>
                            </m:r>
                          </m:e>
                        </m:d>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m:t>
                        </m:r>
                        <m:r>
                          <a:rPr lang="en-US" b="0" i="1" smtClean="0">
                            <a:latin typeface="Cambria Math" panose="02040503050406030204" pitchFamily="18" charset="0"/>
                          </a:rPr>
                          <m:t>𝑇𝑁</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m:t>
                        </m:r>
                      </m:den>
                    </m:f>
                  </m:oMath>
                </a14:m>
                <a:endParaRPr lang="en-US" dirty="0"/>
              </a:p>
              <a:p>
                <a:pPr marL="0" indent="0">
                  <a:buNone/>
                </a:pPr>
                <a:r>
                  <a:rPr lang="en-US" dirty="0"/>
                  <a:t>Measures improvement of the forecast over the random forecast. Used by SWPC.</a:t>
                </a:r>
              </a:p>
              <a:p>
                <a:pPr>
                  <a:buFont typeface="Arial" panose="020B0604020202020204" pitchFamily="34" charset="0"/>
                  <a:buChar char="•"/>
                </a:pPr>
                <a:r>
                  <a:rPr lang="en-US" dirty="0"/>
                  <a:t> And many others…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1667" b="-2424"/>
                </a:stretch>
              </a:blipFill>
            </p:spPr>
            <p:txBody>
              <a:bodyPr/>
              <a:lstStyle/>
              <a:p>
                <a:r>
                  <a:rPr lang="en-US">
                    <a:noFill/>
                  </a:rPr>
                  <a:t> </a:t>
                </a:r>
              </a:p>
            </p:txBody>
          </p:sp>
        </mc:Fallback>
      </mc:AlternateContent>
    </p:spTree>
    <p:extLst>
      <p:ext uri="{BB962C8B-B14F-4D97-AF65-F5344CB8AC3E}">
        <p14:creationId xmlns:p14="http://schemas.microsoft.com/office/powerpoint/2010/main" val="242590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23" y="757712"/>
            <a:ext cx="5958070" cy="4140859"/>
          </a:xfrm>
          <a:prstGeom prst="rect">
            <a:avLst/>
          </a:prstGeom>
        </p:spPr>
      </p:pic>
      <p:sp>
        <p:nvSpPr>
          <p:cNvPr id="2" name="Title 1"/>
          <p:cNvSpPr>
            <a:spLocks noGrp="1"/>
          </p:cNvSpPr>
          <p:nvPr>
            <p:ph type="title"/>
          </p:nvPr>
        </p:nvSpPr>
        <p:spPr>
          <a:xfrm>
            <a:off x="6411685" y="634946"/>
            <a:ext cx="5127171" cy="1450757"/>
          </a:xfrm>
        </p:spPr>
        <p:txBody>
          <a:bodyPr>
            <a:normAutofit/>
          </a:bodyPr>
          <a:lstStyle/>
          <a:p>
            <a:r>
              <a:rPr lang="en-US" dirty="0"/>
              <a:t>Step 4. Performance Metrics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411684" y="2198914"/>
                <a:ext cx="5127172" cy="3670180"/>
              </a:xfrm>
            </p:spPr>
            <p:txBody>
              <a:bodyPr>
                <a:normAutofit/>
              </a:bodyPr>
              <a:lstStyle/>
              <a:p>
                <a:r>
                  <a:rPr lang="en-US" dirty="0"/>
                  <a:t>All the previously mentioned metrics depend on the class-imbalance ratio. There is the True Skill Statistics (TSS, Hansen-</a:t>
                </a:r>
                <a:r>
                  <a:rPr lang="en-US" dirty="0" err="1"/>
                  <a:t>Kuipers</a:t>
                </a:r>
                <a:r>
                  <a:rPr lang="en-US" dirty="0"/>
                  <a:t> skill score, Peirce skill score) which does not suffer from this ratio:</a:t>
                </a:r>
              </a:p>
              <a:p>
                <a:pPr>
                  <a:buFont typeface="Arial" panose="020B0604020202020204" pitchFamily="34" charset="0"/>
                  <a:buChar char="•"/>
                </a:pPr>
                <a:r>
                  <a:rPr lang="en-US" dirty="0"/>
                  <a:t> </a:t>
                </a:r>
                <a14:m>
                  <m:oMath xmlns:m="http://schemas.openxmlformats.org/officeDocument/2006/math">
                    <m:r>
                      <m:rPr>
                        <m:sty m:val="p"/>
                      </m:rPr>
                      <a:rPr lang="en-US" b="0" i="0" smtClean="0">
                        <a:latin typeface="Cambria Math" panose="02040503050406030204" pitchFamily="18" charset="0"/>
                      </a:rPr>
                      <m:t>TSS</m:t>
                    </m:r>
                    <m:r>
                      <a:rPr lang="en-US" b="0" i="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𝐹𝑃</m:t>
                        </m:r>
                      </m:num>
                      <m:den>
                        <m:r>
                          <a:rPr lang="en-US" b="0" i="1" smtClean="0">
                            <a:latin typeface="Cambria Math" panose="02040503050406030204" pitchFamily="18" charset="0"/>
                          </a:rPr>
                          <m:t>𝐹</m:t>
                        </m:r>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𝑁</m:t>
                        </m:r>
                      </m:den>
                    </m:f>
                  </m:oMath>
                </a14:m>
                <a:endParaRPr lang="en-US" dirty="0"/>
              </a:p>
              <a:p>
                <a:pPr marL="0" indent="0">
                  <a:buNone/>
                </a:pPr>
                <a:r>
                  <a:rPr lang="en-US" dirty="0"/>
                  <a:t>This score was tested in (B&amp;C) among others.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411684" y="2198914"/>
                <a:ext cx="5127172" cy="3670180"/>
              </a:xfrm>
              <a:blipFill>
                <a:blip r:embed="rId3"/>
                <a:stretch>
                  <a:fillRect l="-3092" t="-1827" r="-2735"/>
                </a:stretch>
              </a:blipFill>
            </p:spPr>
            <p:txBody>
              <a:bodyPr/>
              <a:lstStyle/>
              <a:p>
                <a:r>
                  <a:rPr lang="en-US">
                    <a:noFill/>
                  </a:rPr>
                  <a:t> </a:t>
                </a:r>
              </a:p>
            </p:txBody>
          </p:sp>
        </mc:Fallback>
      </mc:AlternateContent>
    </p:spTree>
    <p:extLst>
      <p:ext uri="{BB962C8B-B14F-4D97-AF65-F5344CB8AC3E}">
        <p14:creationId xmlns:p14="http://schemas.microsoft.com/office/powerpoint/2010/main" val="412176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a:t>Outline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 Introduction</a:t>
            </a:r>
          </a:p>
          <a:p>
            <a:pPr>
              <a:buFont typeface="Arial" panose="020B0604020202020204" pitchFamily="34" charset="0"/>
              <a:buChar char="•"/>
            </a:pPr>
            <a:r>
              <a:rPr lang="en-US" sz="2400" dirty="0"/>
              <a:t> Step 0. Support Vector Machine Classifier</a:t>
            </a:r>
          </a:p>
          <a:p>
            <a:pPr>
              <a:buFont typeface="Arial" panose="020B0604020202020204" pitchFamily="34" charset="0"/>
              <a:buChar char="•"/>
            </a:pPr>
            <a:r>
              <a:rPr lang="en-US" sz="2400" dirty="0"/>
              <a:t> Step 1. Data Processing and Feature Extraction</a:t>
            </a:r>
          </a:p>
          <a:p>
            <a:pPr>
              <a:buFont typeface="Arial" panose="020B0604020202020204" pitchFamily="34" charset="0"/>
              <a:buChar char="•"/>
            </a:pPr>
            <a:r>
              <a:rPr lang="en-US" sz="2400" dirty="0"/>
              <a:t> Step 2. Definition of the Flaring and non-Flaring Classes</a:t>
            </a:r>
          </a:p>
          <a:p>
            <a:pPr>
              <a:buFont typeface="Arial" panose="020B0604020202020204" pitchFamily="34" charset="0"/>
              <a:buChar char="•"/>
            </a:pPr>
            <a:r>
              <a:rPr lang="en-US" sz="2400" dirty="0"/>
              <a:t> Step 3. Feature Selection</a:t>
            </a:r>
          </a:p>
          <a:p>
            <a:pPr>
              <a:buFont typeface="Arial" panose="020B0604020202020204" pitchFamily="34" charset="0"/>
              <a:buChar char="•"/>
            </a:pPr>
            <a:r>
              <a:rPr lang="en-US" sz="2400" dirty="0"/>
              <a:t> Step 4. Classifier Tuning and Performance Metrics</a:t>
            </a:r>
          </a:p>
          <a:p>
            <a:pPr>
              <a:buFont typeface="Arial" panose="020B0604020202020204" pitchFamily="34" charset="0"/>
              <a:buChar char="•"/>
            </a:pPr>
            <a:r>
              <a:rPr lang="en-US" sz="2400" dirty="0"/>
              <a:t> Results</a:t>
            </a:r>
          </a:p>
          <a:p>
            <a:pPr>
              <a:buFont typeface="Arial" panose="020B0604020202020204" pitchFamily="34" charset="0"/>
              <a:buChar char="•"/>
            </a:pPr>
            <a:r>
              <a:rPr lang="en-US" sz="2400" dirty="0"/>
              <a:t> Conclusion</a:t>
            </a:r>
          </a:p>
        </p:txBody>
      </p:sp>
    </p:spTree>
    <p:extLst>
      <p:ext uri="{BB962C8B-B14F-4D97-AF65-F5344CB8AC3E}">
        <p14:creationId xmlns:p14="http://schemas.microsoft.com/office/powerpoint/2010/main" val="2174933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(B&amp;C)</a:t>
            </a:r>
          </a:p>
        </p:txBody>
      </p:sp>
      <p:pic>
        <p:nvPicPr>
          <p:cNvPr id="4" name="Content Placeholder 3"/>
          <p:cNvPicPr>
            <a:picLocks noGrp="1" noChangeAspect="1"/>
          </p:cNvPicPr>
          <p:nvPr>
            <p:ph idx="1"/>
          </p:nvPr>
        </p:nvPicPr>
        <p:blipFill rotWithShape="1">
          <a:blip r:embed="rId2"/>
          <a:srcRect l="62439" t="45861" r="3141" b="15489"/>
          <a:stretch/>
        </p:blipFill>
        <p:spPr>
          <a:xfrm>
            <a:off x="1097280" y="2002631"/>
            <a:ext cx="10058400" cy="3811929"/>
          </a:xfrm>
          <a:prstGeom prst="rect">
            <a:avLst/>
          </a:prstGeom>
        </p:spPr>
      </p:pic>
    </p:spTree>
    <p:extLst>
      <p:ext uri="{BB962C8B-B14F-4D97-AF65-F5344CB8AC3E}">
        <p14:creationId xmlns:p14="http://schemas.microsoft.com/office/powerpoint/2010/main" val="52465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772" y="1907879"/>
            <a:ext cx="5363209" cy="4022406"/>
          </a:xfrm>
          <a:prstGeom prst="rect">
            <a:avLst/>
          </a:prstGeom>
        </p:spPr>
      </p:pic>
      <p:sp>
        <p:nvSpPr>
          <p:cNvPr id="2" name="Title 1"/>
          <p:cNvSpPr>
            <a:spLocks noGrp="1"/>
          </p:cNvSpPr>
          <p:nvPr>
            <p:ph type="title"/>
          </p:nvPr>
        </p:nvSpPr>
        <p:spPr>
          <a:xfrm>
            <a:off x="1097280" y="286603"/>
            <a:ext cx="10058400" cy="1450757"/>
          </a:xfrm>
        </p:spPr>
        <p:txBody>
          <a:bodyPr>
            <a:normAutofit/>
          </a:bodyPr>
          <a:lstStyle/>
          <a:p>
            <a:r>
              <a:rPr lang="en-US" dirty="0"/>
              <a:t>Results (B&amp;C)</a:t>
            </a:r>
          </a:p>
        </p:txBody>
      </p:sp>
      <p:sp>
        <p:nvSpPr>
          <p:cNvPr id="3" name="Content Placeholder 2"/>
          <p:cNvSpPr>
            <a:spLocks noGrp="1"/>
          </p:cNvSpPr>
          <p:nvPr>
            <p:ph idx="1"/>
          </p:nvPr>
        </p:nvSpPr>
        <p:spPr>
          <a:xfrm>
            <a:off x="803404" y="1845734"/>
            <a:ext cx="5471472" cy="4508414"/>
          </a:xfrm>
        </p:spPr>
        <p:txBody>
          <a:bodyPr>
            <a:normAutofit/>
          </a:bodyPr>
          <a:lstStyle/>
          <a:p>
            <a:pPr>
              <a:lnSpc>
                <a:spcPct val="80000"/>
              </a:lnSpc>
              <a:buFont typeface="Arial" panose="020B0604020202020204" pitchFamily="34" charset="0"/>
              <a:buChar char="•"/>
            </a:pPr>
            <a:r>
              <a:rPr lang="en-US" sz="1900" dirty="0"/>
              <a:t> The use of HMI vector magnetograms provides a much larger database and a more uniform quality allowed by space-based observations (in comparison with previous works using ground-based observations)</a:t>
            </a:r>
          </a:p>
          <a:p>
            <a:pPr>
              <a:lnSpc>
                <a:spcPct val="80000"/>
              </a:lnSpc>
              <a:buFont typeface="Arial" panose="020B0604020202020204" pitchFamily="34" charset="0"/>
              <a:buChar char="•"/>
            </a:pPr>
            <a:r>
              <a:rPr lang="en-US" sz="1900" dirty="0"/>
              <a:t> The flare prediction is a strongly imbalanced problem. Calculation of TSS allows to compare different studies.</a:t>
            </a:r>
          </a:p>
          <a:p>
            <a:pPr>
              <a:lnSpc>
                <a:spcPct val="80000"/>
              </a:lnSpc>
              <a:buFont typeface="Arial" panose="020B0604020202020204" pitchFamily="34" charset="0"/>
              <a:buChar char="•"/>
            </a:pPr>
            <a:r>
              <a:rPr lang="en-US" sz="1900" dirty="0"/>
              <a:t> The obtained TSS are larger than in the papers studied. However, results are metrics-dependent: maximizing some scores may result in lower values for other metrics.</a:t>
            </a:r>
          </a:p>
          <a:p>
            <a:pPr>
              <a:lnSpc>
                <a:spcPct val="80000"/>
              </a:lnSpc>
              <a:buFont typeface="Arial" panose="020B0604020202020204" pitchFamily="34" charset="0"/>
              <a:buChar char="•"/>
            </a:pPr>
            <a:r>
              <a:rPr lang="en-US" sz="1900" dirty="0"/>
              <a:t> only the 4 parameters with the highest </a:t>
            </a:r>
            <a:r>
              <a:rPr lang="en-US" sz="1900" i="1" dirty="0"/>
              <a:t>F</a:t>
            </a:r>
            <a:r>
              <a:rPr lang="en-US" sz="1900" dirty="0"/>
              <a:t>-score—the total unsigned current helicity, total magnitude of the Lorentz force, total photospheric magnetic free energy density, and total unsigned vertical current—gives roughly the same TSS score as the top 13 combined.</a:t>
            </a:r>
          </a:p>
        </p:txBody>
      </p:sp>
    </p:spTree>
    <p:extLst>
      <p:ext uri="{BB962C8B-B14F-4D97-AF65-F5344CB8AC3E}">
        <p14:creationId xmlns:p14="http://schemas.microsoft.com/office/powerpoint/2010/main" val="131624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a:xfrm>
            <a:off x="1097280" y="1916758"/>
            <a:ext cx="9698238" cy="3978015"/>
          </a:xfrm>
        </p:spPr>
        <p:txBody>
          <a:bodyPr/>
          <a:lstStyle/>
          <a:p>
            <a:r>
              <a:rPr lang="en-US" dirty="0"/>
              <a:t>Current NICT (National Institute of Information and Communications Technology) space weather forecasting center TSS scores (2000-2015, Nishizuka et al., 2017):</a:t>
            </a:r>
          </a:p>
          <a:p>
            <a:r>
              <a:rPr lang="en-US" b="1" dirty="0"/>
              <a:t>TSS = 0.21</a:t>
            </a:r>
            <a:r>
              <a:rPr lang="en-US" dirty="0"/>
              <a:t> for X-class flares</a:t>
            </a:r>
          </a:p>
          <a:p>
            <a:r>
              <a:rPr lang="en-US" b="1" dirty="0"/>
              <a:t>TSS = 0.50 </a:t>
            </a:r>
            <a:r>
              <a:rPr lang="en-US" dirty="0"/>
              <a:t>for M- and X-class flares</a:t>
            </a:r>
          </a:p>
          <a:p>
            <a:r>
              <a:rPr lang="en-US" dirty="0"/>
              <a:t>Solar Influences Data Center of the Royal Observatory of Belgium TSS scores (2004-2012):</a:t>
            </a:r>
          </a:p>
          <a:p>
            <a:r>
              <a:rPr lang="en-US" b="1" dirty="0"/>
              <a:t>TSS = 0.34 </a:t>
            </a:r>
            <a:r>
              <a:rPr lang="en-US" dirty="0"/>
              <a:t>for M- and X-class flares</a:t>
            </a:r>
          </a:p>
          <a:p>
            <a:endParaRPr lang="en-US" dirty="0"/>
          </a:p>
          <a:p>
            <a:r>
              <a:rPr lang="en-US" b="1" dirty="0"/>
              <a:t>The TSS scores obtained via Machine-Learning algorithms are significantly higher than ones based on the opinion of experts. However, the algorithms are needed to be applied accurately and tested on the real-time data.</a:t>
            </a:r>
          </a:p>
        </p:txBody>
      </p:sp>
    </p:spTree>
    <p:extLst>
      <p:ext uri="{BB962C8B-B14F-4D97-AF65-F5344CB8AC3E}">
        <p14:creationId xmlns:p14="http://schemas.microsoft.com/office/powerpoint/2010/main" val="49208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attention!</a:t>
            </a:r>
          </a:p>
        </p:txBody>
      </p:sp>
    </p:spTree>
    <p:extLst>
      <p:ext uri="{BB962C8B-B14F-4D97-AF65-F5344CB8AC3E}">
        <p14:creationId xmlns:p14="http://schemas.microsoft.com/office/powerpoint/2010/main" val="29709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Introduction</a:t>
            </a:r>
          </a:p>
        </p:txBody>
      </p:sp>
      <p:sp>
        <p:nvSpPr>
          <p:cNvPr id="3" name="Content Placeholder 2"/>
          <p:cNvSpPr>
            <a:spLocks noGrp="1"/>
          </p:cNvSpPr>
          <p:nvPr>
            <p:ph idx="1"/>
          </p:nvPr>
        </p:nvSpPr>
        <p:spPr>
          <a:xfrm>
            <a:off x="1097280" y="1845734"/>
            <a:ext cx="3101496" cy="4023360"/>
          </a:xfrm>
        </p:spPr>
        <p:txBody>
          <a:bodyPr/>
          <a:lstStyle/>
          <a:p>
            <a:pPr>
              <a:buFont typeface="Arial" panose="020B0604020202020204" pitchFamily="34" charset="0"/>
              <a:buChar char="•"/>
            </a:pPr>
            <a:r>
              <a:rPr lang="en-US" dirty="0"/>
              <a:t> The prediction of strong solar flares is one of the key questions of Solar Physics</a:t>
            </a:r>
          </a:p>
          <a:p>
            <a:pPr>
              <a:buFont typeface="Arial" panose="020B0604020202020204" pitchFamily="34" charset="0"/>
              <a:buChar char="•"/>
            </a:pPr>
            <a:r>
              <a:rPr lang="en-US" dirty="0"/>
              <a:t> Besides many attempts, the operational predictions are still mainly done based on experts’ opinion and experience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12" y="1845734"/>
            <a:ext cx="6885168" cy="4023359"/>
          </a:xfrm>
          <a:prstGeom prst="rect">
            <a:avLst/>
          </a:prstGeom>
        </p:spPr>
      </p:pic>
    </p:spTree>
    <p:extLst>
      <p:ext uri="{BB962C8B-B14F-4D97-AF65-F5344CB8AC3E}">
        <p14:creationId xmlns:p14="http://schemas.microsoft.com/office/powerpoint/2010/main" val="166697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598" y="1845734"/>
            <a:ext cx="4295839" cy="4295839"/>
          </a:xfrm>
          <a:prstGeom prst="rect">
            <a:avLst/>
          </a:prstGeom>
        </p:spPr>
      </p:pic>
      <p:sp>
        <p:nvSpPr>
          <p:cNvPr id="2" name="Title 1"/>
          <p:cNvSpPr>
            <a:spLocks noGrp="1"/>
          </p:cNvSpPr>
          <p:nvPr>
            <p:ph type="title"/>
          </p:nvPr>
        </p:nvSpPr>
        <p:spPr>
          <a:xfrm>
            <a:off x="1097280" y="286603"/>
            <a:ext cx="10058400" cy="1450757"/>
          </a:xfrm>
        </p:spPr>
        <p:txBody>
          <a:bodyPr>
            <a:normAutofit/>
          </a:bodyPr>
          <a:lstStyle/>
          <a:p>
            <a:r>
              <a:rPr lang="en-US" dirty="0"/>
              <a:t>Introduction</a:t>
            </a:r>
          </a:p>
        </p:txBody>
      </p:sp>
      <p:sp>
        <p:nvSpPr>
          <p:cNvPr id="3" name="Content Placeholder 2"/>
          <p:cNvSpPr>
            <a:spLocks noGrp="1"/>
          </p:cNvSpPr>
          <p:nvPr>
            <p:ph idx="1"/>
          </p:nvPr>
        </p:nvSpPr>
        <p:spPr>
          <a:xfrm>
            <a:off x="1097280" y="1845734"/>
            <a:ext cx="5200884" cy="4023360"/>
          </a:xfrm>
        </p:spPr>
        <p:txBody>
          <a:bodyPr>
            <a:normAutofit/>
          </a:bodyPr>
          <a:lstStyle/>
          <a:p>
            <a:pPr>
              <a:buFont typeface="Arial" panose="020B0604020202020204" pitchFamily="34" charset="0"/>
              <a:buChar char="•"/>
            </a:pPr>
            <a:r>
              <a:rPr lang="en-US" dirty="0"/>
              <a:t> Currently we are receiving tremendous amounts of information about the Sun and its active regions. The prediction problem is the Big Data problem.</a:t>
            </a:r>
          </a:p>
          <a:p>
            <a:pPr>
              <a:buFont typeface="Arial" panose="020B0604020202020204" pitchFamily="34" charset="0"/>
              <a:buChar char="•"/>
            </a:pPr>
            <a:r>
              <a:rPr lang="en-US" dirty="0"/>
              <a:t> The magnetic field represents very valuable data for the forecasts. The nonpotential magnetic field is the only reservoir to store the large energies released during the flares</a:t>
            </a:r>
          </a:p>
          <a:p>
            <a:pPr>
              <a:buFont typeface="Arial" panose="020B0604020202020204" pitchFamily="34" charset="0"/>
              <a:buChar char="•"/>
            </a:pPr>
            <a:r>
              <a:rPr lang="en-US" dirty="0"/>
              <a:t> The SDO/HMI provides a routine coverage of the vector magnetic field in active regions since 2010</a:t>
            </a:r>
          </a:p>
        </p:txBody>
      </p:sp>
    </p:spTree>
    <p:extLst>
      <p:ext uri="{BB962C8B-B14F-4D97-AF65-F5344CB8AC3E}">
        <p14:creationId xmlns:p14="http://schemas.microsoft.com/office/powerpoint/2010/main" val="18050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Step 0. Machine-Learning Algorithms.</a:t>
            </a:r>
            <a:endParaRPr lang="en-US" dirty="0"/>
          </a:p>
        </p:txBody>
      </p:sp>
      <p:sp>
        <p:nvSpPr>
          <p:cNvPr id="3" name="Content Placeholder 2"/>
          <p:cNvSpPr>
            <a:spLocks noGrp="1"/>
          </p:cNvSpPr>
          <p:nvPr>
            <p:ph idx="1"/>
          </p:nvPr>
        </p:nvSpPr>
        <p:spPr>
          <a:xfrm>
            <a:off x="1097280" y="1845734"/>
            <a:ext cx="5849422" cy="4023360"/>
          </a:xfrm>
        </p:spPr>
        <p:txBody>
          <a:bodyPr>
            <a:normAutofit/>
          </a:bodyPr>
          <a:lstStyle/>
          <a:p>
            <a:pPr>
              <a:buFont typeface="Arial" panose="020B0604020202020204" pitchFamily="34" charset="0"/>
              <a:buChar char="•"/>
            </a:pPr>
            <a:r>
              <a:rPr lang="en-US" dirty="0"/>
              <a:t> Suppose we are calculating two AR features: total magnetic flux and PIL length</a:t>
            </a:r>
          </a:p>
          <a:p>
            <a:pPr>
              <a:buFont typeface="Arial" panose="020B0604020202020204" pitchFamily="34" charset="0"/>
              <a:buChar char="•"/>
            </a:pPr>
            <a:r>
              <a:rPr lang="en-US" dirty="0"/>
              <a:t> The calculations are done each hour for each active region</a:t>
            </a:r>
          </a:p>
          <a:p>
            <a:pPr>
              <a:buFont typeface="Arial" panose="020B0604020202020204" pitchFamily="34" charset="0"/>
              <a:buChar char="•"/>
            </a:pPr>
            <a:r>
              <a:rPr lang="en-US" dirty="0"/>
              <a:t> If the M1.0 class solar flare occurs within 24h after the calculation, we define the region as flaring (1), and non-flaring otherwise (0)</a:t>
            </a:r>
          </a:p>
          <a:p>
            <a:pPr>
              <a:buFont typeface="Arial" panose="020B0604020202020204" pitchFamily="34" charset="0"/>
              <a:buChar char="•"/>
            </a:pPr>
            <a:r>
              <a:rPr lang="en-US" dirty="0"/>
              <a:t> {Active Region} -&gt; {(Total flux, PIL length) , flaring/non-flaring}</a:t>
            </a:r>
          </a:p>
        </p:txBody>
      </p:sp>
      <p:grpSp>
        <p:nvGrpSpPr>
          <p:cNvPr id="35" name="Group 34"/>
          <p:cNvGrpSpPr/>
          <p:nvPr/>
        </p:nvGrpSpPr>
        <p:grpSpPr>
          <a:xfrm>
            <a:off x="7105672" y="1845734"/>
            <a:ext cx="4431753" cy="3672647"/>
            <a:chOff x="6999136" y="1845734"/>
            <a:chExt cx="4431753" cy="367264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036" t="9331" r="9378" b="9246"/>
            <a:stretch/>
          </p:blipFill>
          <p:spPr>
            <a:xfrm>
              <a:off x="7368467" y="1845734"/>
              <a:ext cx="4062422" cy="3303315"/>
            </a:xfrm>
            <a:prstGeom prst="rect">
              <a:avLst/>
            </a:prstGeom>
          </p:spPr>
        </p:pic>
        <p:sp>
          <p:nvSpPr>
            <p:cNvPr id="6" name="TextBox 5"/>
            <p:cNvSpPr txBox="1"/>
            <p:nvPr/>
          </p:nvSpPr>
          <p:spPr>
            <a:xfrm>
              <a:off x="9942991" y="2476870"/>
              <a:ext cx="646524" cy="369332"/>
            </a:xfrm>
            <a:prstGeom prst="rect">
              <a:avLst/>
            </a:prstGeom>
            <a:noFill/>
          </p:spPr>
          <p:txBody>
            <a:bodyPr wrap="none" rtlCol="0">
              <a:spAutoFit/>
            </a:bodyPr>
            <a:lstStyle/>
            <a:p>
              <a:r>
                <a:rPr lang="en-US" dirty="0"/>
                <a:t>Flare</a:t>
              </a:r>
            </a:p>
          </p:txBody>
        </p:sp>
        <p:sp>
          <p:nvSpPr>
            <p:cNvPr id="31" name="TextBox 30"/>
            <p:cNvSpPr txBox="1"/>
            <p:nvPr/>
          </p:nvSpPr>
          <p:spPr>
            <a:xfrm>
              <a:off x="7893729" y="4351537"/>
              <a:ext cx="1024832" cy="369332"/>
            </a:xfrm>
            <a:prstGeom prst="rect">
              <a:avLst/>
            </a:prstGeom>
            <a:noFill/>
          </p:spPr>
          <p:txBody>
            <a:bodyPr wrap="none" rtlCol="0">
              <a:spAutoFit/>
            </a:bodyPr>
            <a:lstStyle/>
            <a:p>
              <a:r>
                <a:rPr lang="en-US" dirty="0"/>
                <a:t>No flares</a:t>
              </a:r>
            </a:p>
          </p:txBody>
        </p:sp>
        <p:sp>
          <p:nvSpPr>
            <p:cNvPr id="33" name="TextBox 32"/>
            <p:cNvSpPr txBox="1"/>
            <p:nvPr/>
          </p:nvSpPr>
          <p:spPr>
            <a:xfrm>
              <a:off x="8529994" y="5149049"/>
              <a:ext cx="1953868" cy="369332"/>
            </a:xfrm>
            <a:prstGeom prst="rect">
              <a:avLst/>
            </a:prstGeom>
            <a:noFill/>
          </p:spPr>
          <p:txBody>
            <a:bodyPr wrap="none" rtlCol="0">
              <a:spAutoFit/>
            </a:bodyPr>
            <a:lstStyle/>
            <a:p>
              <a:r>
                <a:rPr lang="en-US" dirty="0"/>
                <a:t>Total magnetic flux</a:t>
              </a:r>
            </a:p>
          </p:txBody>
        </p:sp>
        <p:sp>
          <p:nvSpPr>
            <p:cNvPr id="34" name="TextBox 33"/>
            <p:cNvSpPr txBox="1"/>
            <p:nvPr/>
          </p:nvSpPr>
          <p:spPr>
            <a:xfrm rot="16200000">
              <a:off x="6630733" y="3144834"/>
              <a:ext cx="1106137" cy="369332"/>
            </a:xfrm>
            <a:prstGeom prst="rect">
              <a:avLst/>
            </a:prstGeom>
            <a:noFill/>
          </p:spPr>
          <p:txBody>
            <a:bodyPr wrap="none" rtlCol="0">
              <a:spAutoFit/>
            </a:bodyPr>
            <a:lstStyle/>
            <a:p>
              <a:r>
                <a:rPr lang="en-US" dirty="0"/>
                <a:t>PIL length</a:t>
              </a:r>
            </a:p>
          </p:txBody>
        </p:sp>
      </p:grpSp>
    </p:spTree>
    <p:extLst>
      <p:ext uri="{BB962C8B-B14F-4D97-AF65-F5344CB8AC3E}">
        <p14:creationId xmlns:p14="http://schemas.microsoft.com/office/powerpoint/2010/main" val="265216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Step 0. Machine-Learning Algorithms.</a:t>
            </a:r>
            <a:endParaRPr lang="en-US" dirty="0"/>
          </a:p>
        </p:txBody>
      </p:sp>
      <p:sp>
        <p:nvSpPr>
          <p:cNvPr id="3" name="Content Placeholder 2"/>
          <p:cNvSpPr>
            <a:spLocks noGrp="1"/>
          </p:cNvSpPr>
          <p:nvPr>
            <p:ph idx="1"/>
          </p:nvPr>
        </p:nvSpPr>
        <p:spPr>
          <a:xfrm>
            <a:off x="1097280" y="1845733"/>
            <a:ext cx="5849422" cy="4368635"/>
          </a:xfrm>
        </p:spPr>
        <p:txBody>
          <a:bodyPr>
            <a:normAutofit/>
          </a:bodyPr>
          <a:lstStyle/>
          <a:p>
            <a:pPr>
              <a:buFont typeface="Arial" panose="020B0604020202020204" pitchFamily="34" charset="0"/>
              <a:buChar char="•"/>
            </a:pPr>
            <a:r>
              <a:rPr lang="en-US" dirty="0"/>
              <a:t> Suppose we are calculating two AR features: total magnetic flux and PIL length</a:t>
            </a:r>
          </a:p>
          <a:p>
            <a:pPr>
              <a:buFont typeface="Arial" panose="020B0604020202020204" pitchFamily="34" charset="0"/>
              <a:buChar char="•"/>
            </a:pPr>
            <a:r>
              <a:rPr lang="en-US" dirty="0"/>
              <a:t> The calculations are done each hour for each active region</a:t>
            </a:r>
          </a:p>
          <a:p>
            <a:pPr>
              <a:buFont typeface="Arial" panose="020B0604020202020204" pitchFamily="34" charset="0"/>
              <a:buChar char="•"/>
            </a:pPr>
            <a:r>
              <a:rPr lang="en-US" dirty="0"/>
              <a:t> If the M1.0 class solar flare occurs within 24h after the calculation, we define the region as flaring (1), and non-flaring otherwise (0)</a:t>
            </a:r>
          </a:p>
          <a:p>
            <a:pPr>
              <a:buFont typeface="Arial" panose="020B0604020202020204" pitchFamily="34" charset="0"/>
              <a:buChar char="•"/>
            </a:pPr>
            <a:r>
              <a:rPr lang="en-US" dirty="0"/>
              <a:t> {Active Region} -&gt; {(Total flux, PIL length) , flaring/non-flaring}</a:t>
            </a:r>
          </a:p>
          <a:p>
            <a:pPr>
              <a:buFont typeface="Arial" panose="020B0604020202020204" pitchFamily="34" charset="0"/>
              <a:buChar char="•"/>
            </a:pPr>
            <a:r>
              <a:rPr lang="en-US" dirty="0"/>
              <a:t> One more case {(Total flux, PIL length) , </a:t>
            </a:r>
            <a:r>
              <a:rPr lang="en-US" dirty="0">
                <a:highlight>
                  <a:srgbClr val="FFFF00"/>
                </a:highlight>
              </a:rPr>
              <a:t>???</a:t>
            </a:r>
            <a:r>
              <a:rPr lang="en-US" dirty="0"/>
              <a:t>}</a:t>
            </a:r>
          </a:p>
          <a:p>
            <a:pPr marL="0" indent="0">
              <a:buNone/>
            </a:pPr>
            <a:r>
              <a:rPr lang="en-US" b="1" dirty="0"/>
              <a:t>If we correctly set up the division, we can easily classify the new sample.</a:t>
            </a:r>
          </a:p>
        </p:txBody>
      </p:sp>
      <p:grpSp>
        <p:nvGrpSpPr>
          <p:cNvPr id="35" name="Group 34"/>
          <p:cNvGrpSpPr/>
          <p:nvPr/>
        </p:nvGrpSpPr>
        <p:grpSpPr>
          <a:xfrm>
            <a:off x="7105672" y="1845734"/>
            <a:ext cx="4431753" cy="3672647"/>
            <a:chOff x="6999136" y="1845734"/>
            <a:chExt cx="4431753" cy="367264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036" t="9331" r="9378" b="9246"/>
            <a:stretch/>
          </p:blipFill>
          <p:spPr>
            <a:xfrm>
              <a:off x="7368467" y="1845734"/>
              <a:ext cx="4062422" cy="3303315"/>
            </a:xfrm>
            <a:prstGeom prst="rect">
              <a:avLst/>
            </a:prstGeom>
          </p:spPr>
        </p:pic>
        <p:sp>
          <p:nvSpPr>
            <p:cNvPr id="6" name="TextBox 5"/>
            <p:cNvSpPr txBox="1"/>
            <p:nvPr/>
          </p:nvSpPr>
          <p:spPr>
            <a:xfrm>
              <a:off x="9942991" y="2476870"/>
              <a:ext cx="646524" cy="369332"/>
            </a:xfrm>
            <a:prstGeom prst="rect">
              <a:avLst/>
            </a:prstGeom>
            <a:noFill/>
          </p:spPr>
          <p:txBody>
            <a:bodyPr wrap="none" rtlCol="0">
              <a:spAutoFit/>
            </a:bodyPr>
            <a:lstStyle/>
            <a:p>
              <a:r>
                <a:rPr lang="en-US" dirty="0"/>
                <a:t>Flare</a:t>
              </a:r>
            </a:p>
          </p:txBody>
        </p:sp>
        <p:sp>
          <p:nvSpPr>
            <p:cNvPr id="31" name="TextBox 30"/>
            <p:cNvSpPr txBox="1"/>
            <p:nvPr/>
          </p:nvSpPr>
          <p:spPr>
            <a:xfrm>
              <a:off x="7893729" y="4351537"/>
              <a:ext cx="1024832" cy="369332"/>
            </a:xfrm>
            <a:prstGeom prst="rect">
              <a:avLst/>
            </a:prstGeom>
            <a:noFill/>
          </p:spPr>
          <p:txBody>
            <a:bodyPr wrap="none" rtlCol="0">
              <a:spAutoFit/>
            </a:bodyPr>
            <a:lstStyle/>
            <a:p>
              <a:r>
                <a:rPr lang="en-US" dirty="0"/>
                <a:t>No flares</a:t>
              </a:r>
            </a:p>
          </p:txBody>
        </p:sp>
        <p:sp>
          <p:nvSpPr>
            <p:cNvPr id="33" name="TextBox 32"/>
            <p:cNvSpPr txBox="1"/>
            <p:nvPr/>
          </p:nvSpPr>
          <p:spPr>
            <a:xfrm>
              <a:off x="8529994" y="5149049"/>
              <a:ext cx="1953868" cy="369332"/>
            </a:xfrm>
            <a:prstGeom prst="rect">
              <a:avLst/>
            </a:prstGeom>
            <a:noFill/>
          </p:spPr>
          <p:txBody>
            <a:bodyPr wrap="none" rtlCol="0">
              <a:spAutoFit/>
            </a:bodyPr>
            <a:lstStyle/>
            <a:p>
              <a:r>
                <a:rPr lang="en-US" dirty="0"/>
                <a:t>Total magnetic flux</a:t>
              </a:r>
            </a:p>
          </p:txBody>
        </p:sp>
        <p:sp>
          <p:nvSpPr>
            <p:cNvPr id="34" name="TextBox 33"/>
            <p:cNvSpPr txBox="1"/>
            <p:nvPr/>
          </p:nvSpPr>
          <p:spPr>
            <a:xfrm rot="16200000">
              <a:off x="6630733" y="3144834"/>
              <a:ext cx="1106137" cy="369332"/>
            </a:xfrm>
            <a:prstGeom prst="rect">
              <a:avLst/>
            </a:prstGeom>
            <a:noFill/>
          </p:spPr>
          <p:txBody>
            <a:bodyPr wrap="none" rtlCol="0">
              <a:spAutoFit/>
            </a:bodyPr>
            <a:lstStyle/>
            <a:p>
              <a:r>
                <a:rPr lang="en-US" dirty="0"/>
                <a:t>PIL length</a:t>
              </a:r>
            </a:p>
          </p:txBody>
        </p:sp>
      </p:grpSp>
      <p:sp>
        <p:nvSpPr>
          <p:cNvPr id="4" name="Oval 3"/>
          <p:cNvSpPr/>
          <p:nvPr/>
        </p:nvSpPr>
        <p:spPr>
          <a:xfrm>
            <a:off x="9066110" y="2327089"/>
            <a:ext cx="284086" cy="299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57065" y="2034049"/>
            <a:ext cx="1077667" cy="369332"/>
          </a:xfrm>
          <a:prstGeom prst="rect">
            <a:avLst/>
          </a:prstGeom>
          <a:noFill/>
        </p:spPr>
        <p:txBody>
          <a:bodyPr wrap="none" rtlCol="0">
            <a:spAutoFit/>
          </a:bodyPr>
          <a:lstStyle/>
          <a:p>
            <a:r>
              <a:rPr lang="en-US" dirty="0"/>
              <a:t>New case</a:t>
            </a:r>
          </a:p>
        </p:txBody>
      </p:sp>
    </p:spTree>
    <p:extLst>
      <p:ext uri="{BB962C8B-B14F-4D97-AF65-F5344CB8AC3E}">
        <p14:creationId xmlns:p14="http://schemas.microsoft.com/office/powerpoint/2010/main" val="20413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 Support Vector Machines (SVMs)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4805" y="1907880"/>
                <a:ext cx="11239130" cy="1403493"/>
              </a:xfrm>
            </p:spPr>
            <p:txBody>
              <a:bodyPr numCol="2">
                <a:normAutofit fontScale="92500" lnSpcReduction="10000"/>
              </a:bodyPr>
              <a:lstStyle/>
              <a:p>
                <a:pPr>
                  <a:buFont typeface="Arial" panose="020B0604020202020204" pitchFamily="34" charset="0"/>
                  <a:buChar char="•"/>
                </a:pPr>
                <a:r>
                  <a:rPr lang="en-US" dirty="0"/>
                  <a:t> The “widest street” approach: the margin should be maximized</a:t>
                </a:r>
              </a:p>
              <a:p>
                <a:pPr>
                  <a:buFont typeface="Arial" panose="020B0604020202020204" pitchFamily="34" charset="0"/>
                  <a:buChar char="•"/>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acc>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)≥1</m:t>
                    </m:r>
                  </m:oMath>
                </a14:m>
                <a:r>
                  <a:rPr lang="en-US" dirty="0"/>
                  <a:t> for any positive/negative sample</a:t>
                </a:r>
              </a:p>
              <a:p>
                <a:pPr>
                  <a:buFont typeface="Arial" panose="020B0604020202020204" pitchFamily="34" charset="0"/>
                  <a:buChar char="•"/>
                </a:pPr>
                <a:r>
                  <a:rPr lang="en-US" dirty="0"/>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𝑤</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r>
                                  <a:rPr lang="en-US" i="1">
                                    <a:latin typeface="Cambria Math" panose="02040503050406030204" pitchFamily="18" charset="0"/>
                                  </a:rPr>
                                  <m:t>+</m:t>
                                </m:r>
                                <m:r>
                                  <a:rPr lang="en-US" i="1">
                                    <a:latin typeface="Cambria Math" panose="02040503050406030204" pitchFamily="18" charset="0"/>
                                  </a:rPr>
                                  <m:t>𝑏</m:t>
                                </m:r>
                              </m:e>
                            </m:d>
                            <m:r>
                              <a:rPr lang="en-US" b="0" i="1" smtClean="0">
                                <a:latin typeface="Cambria Math" panose="02040503050406030204" pitchFamily="18" charset="0"/>
                              </a:rPr>
                              <m:t>−1</m:t>
                            </m:r>
                          </m:e>
                        </m:d>
                      </m:e>
                    </m:nary>
                    <m:r>
                      <a:rPr lang="en-US" b="0" i="1" smtClean="0">
                        <a:latin typeface="Cambria Math" panose="02040503050406030204" pitchFamily="18" charset="0"/>
                      </a:rPr>
                      <m:t> →</m:t>
                    </m:r>
                    <m:r>
                      <a:rPr lang="en-US" b="0" i="1" smtClean="0">
                        <a:latin typeface="Cambria Math" panose="02040503050406030204" pitchFamily="18" charset="0"/>
                      </a:rPr>
                      <m:t>𝑚𝑖𝑛</m:t>
                    </m:r>
                  </m:oMath>
                </a14:m>
                <a:endParaRPr lang="en-US" dirty="0"/>
              </a:p>
              <a:p>
                <a:pPr>
                  <a:buFont typeface="Arial" panose="020B0604020202020204" pitchFamily="34" charset="0"/>
                  <a:buChar char="•"/>
                </a:pPr>
                <a:r>
                  <a:rPr lang="en-US" dirty="0"/>
                  <a:t> After the minimization, purely quadratic optimization problem depending on the sums of inner products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subHide m:val="on"/>
                        <m:supHide m:val="on"/>
                        <m:ctrlPr>
                          <a:rPr lang="en-US" b="0" i="1" smtClean="0">
                            <a:latin typeface="Cambria Math" panose="02040503050406030204" pitchFamily="18" charset="0"/>
                          </a:rPr>
                        </m:ctrlPr>
                      </m:naryPr>
                      <m:sub/>
                      <m:sup/>
                      <m:e>
                        <m:nary>
                          <m:naryPr>
                            <m:chr m:val="∑"/>
                            <m:subHide m:val="on"/>
                            <m:supHide m:val="on"/>
                            <m:ctrlPr>
                              <a:rPr lang="en-US" b="0" i="1" smtClean="0">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𝑗</m:t>
                                </m:r>
                              </m:sub>
                            </m:sSub>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e>
                            </m:acc>
                            <m:r>
                              <a:rPr lang="en-US" b="0" i="1" smtClean="0">
                                <a:latin typeface="Cambria Math" panose="02040503050406030204" pitchFamily="18" charset="0"/>
                              </a:rPr>
                              <m:t>)</m:t>
                            </m:r>
                          </m:e>
                        </m:nary>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4805" y="1907880"/>
                <a:ext cx="11239130" cy="1403493"/>
              </a:xfrm>
              <a:blipFill>
                <a:blip r:embed="rId2"/>
                <a:stretch>
                  <a:fillRect l="-1248" t="-32609" b="-46522"/>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862" y="3373519"/>
            <a:ext cx="6813236" cy="2827493"/>
          </a:xfrm>
          <a:prstGeom prst="rect">
            <a:avLst/>
          </a:prstGeom>
        </p:spPr>
      </p:pic>
    </p:spTree>
    <p:extLst>
      <p:ext uri="{BB962C8B-B14F-4D97-AF65-F5344CB8AC3E}">
        <p14:creationId xmlns:p14="http://schemas.microsoft.com/office/powerpoint/2010/main" val="135512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9" y="1203649"/>
            <a:ext cx="7564282" cy="3778898"/>
          </a:xfrm>
          <a:prstGeom prst="rect">
            <a:avLst/>
          </a:prstGeom>
        </p:spPr>
      </p:pic>
      <p:sp>
        <p:nvSpPr>
          <p:cNvPr id="2" name="Title 1"/>
          <p:cNvSpPr>
            <a:spLocks noGrp="1"/>
          </p:cNvSpPr>
          <p:nvPr>
            <p:ph type="title"/>
          </p:nvPr>
        </p:nvSpPr>
        <p:spPr>
          <a:xfrm>
            <a:off x="7859485" y="634946"/>
            <a:ext cx="3690257" cy="1450757"/>
          </a:xfrm>
        </p:spPr>
        <p:txBody>
          <a:bodyPr>
            <a:normAutofit/>
          </a:bodyPr>
          <a:lstStyle/>
          <a:p>
            <a:r>
              <a:rPr lang="en-US" dirty="0"/>
              <a:t>Step 0. SVMs. Kernel Trick.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dirty="0"/>
                  <a:t> One can remap the data to the higher dimensional space</a:t>
                </a:r>
              </a:p>
              <a:p>
                <a:pPr>
                  <a:buFont typeface="Arial" panose="020B0604020202020204" pitchFamily="34" charset="0"/>
                  <a:buChar char="•"/>
                </a:pPr>
                <a:r>
                  <a:rPr lang="en-US" dirty="0"/>
                  <a:t> For example, we have introduced </a:t>
                </a:r>
                <a14:m>
                  <m:oMath xmlns:m="http://schemas.openxmlformats.org/officeDocument/2006/math">
                    <m:r>
                      <a:rPr lang="en-US" i="1" smtClean="0">
                        <a:latin typeface="Cambria Math" panose="02040503050406030204" pitchFamily="18" charset="0"/>
                        <a:ea typeface="Cambria Math" panose="02040503050406030204" pitchFamily="18" charset="0"/>
                      </a:rPr>
                      <m:t>𝜑</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𝜑</m:t>
                    </m:r>
                    <m:d>
                      <m:dPr>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pPr>
                  <a:buFont typeface="Arial" panose="020B0604020202020204" pitchFamily="34" charset="0"/>
                  <a:buChar char="•"/>
                </a:pPr>
                <a:r>
                  <a:rPr lang="en-US" dirty="0"/>
                  <a:t> Because the SVMs depend on </a:t>
                </a:r>
                <a14:m>
                  <m:oMath xmlns:m="http://schemas.openxmlformats.org/officeDocument/2006/math">
                    <m:r>
                      <a:rPr lang="en-US" b="0" i="0"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oMath>
                </a14:m>
                <a:r>
                  <a:rPr lang="en-US" dirty="0"/>
                  <a:t>, we now consider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𝜑</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𝜑</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
                      <m:dPr>
                        <m:ctrlPr>
                          <a:rPr lang="en-US" b="0" i="1" smtClean="0">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e>
                    </m:d>
                  </m:oMath>
                </a14:m>
                <a:endParaRPr lang="en-US" b="0" dirty="0">
                  <a:ea typeface="Cambria Math" panose="02040503050406030204" pitchFamily="18" charset="0"/>
                </a:endParaRPr>
              </a:p>
              <a:p>
                <a:pPr>
                  <a:buFont typeface="Arial" panose="020B0604020202020204" pitchFamily="34" charset="0"/>
                  <a:buChar char="•"/>
                </a:pPr>
                <a:r>
                  <a:rPr lang="en-US" dirty="0"/>
                  <a:t> The Kernel Function </a:t>
                </a:r>
                <a14:m>
                  <m:oMath xmlns:m="http://schemas.openxmlformats.org/officeDocument/2006/math">
                    <m:r>
                      <a:rPr lang="en-US" i="1">
                        <a:latin typeface="Cambria Math" panose="02040503050406030204" pitchFamily="18" charset="0"/>
                        <a:ea typeface="Cambria Math" panose="02040503050406030204" pitchFamily="18" charset="0"/>
                      </a:rPr>
                      <m:t>𝐾</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𝑦</m:t>
                            </m:r>
                          </m:e>
                        </m:acc>
                      </m:e>
                    </m:d>
                  </m:oMath>
                </a14:m>
                <a:r>
                  <a:rPr lang="en-US" dirty="0"/>
                  <a:t> is all we need!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59485" y="2198914"/>
                <a:ext cx="3690257" cy="3670180"/>
              </a:xfrm>
              <a:blipFill>
                <a:blip r:embed="rId3"/>
                <a:stretch>
                  <a:fillRect l="-3960" t="-1827" r="-2640"/>
                </a:stretch>
              </a:blipFill>
            </p:spPr>
            <p:txBody>
              <a:bodyPr/>
              <a:lstStyle/>
              <a:p>
                <a:r>
                  <a:rPr lang="en-US">
                    <a:noFill/>
                  </a:rPr>
                  <a:t> </a:t>
                </a:r>
              </a:p>
            </p:txBody>
          </p:sp>
        </mc:Fallback>
      </mc:AlternateContent>
    </p:spTree>
    <p:extLst>
      <p:ext uri="{BB962C8B-B14F-4D97-AF65-F5344CB8AC3E}">
        <p14:creationId xmlns:p14="http://schemas.microsoft.com/office/powerpoint/2010/main" val="335935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141" t="51985" b="3647"/>
          <a:stretch/>
        </p:blipFill>
        <p:spPr>
          <a:xfrm>
            <a:off x="208164" y="678242"/>
            <a:ext cx="7475815" cy="2678985"/>
          </a:xfrm>
          <a:prstGeom prst="rect">
            <a:avLst/>
          </a:prstGeom>
        </p:spPr>
      </p:pic>
      <p:sp>
        <p:nvSpPr>
          <p:cNvPr id="2" name="Title 1"/>
          <p:cNvSpPr>
            <a:spLocks noGrp="1"/>
          </p:cNvSpPr>
          <p:nvPr>
            <p:ph type="title"/>
          </p:nvPr>
        </p:nvSpPr>
        <p:spPr>
          <a:xfrm>
            <a:off x="7859485" y="634946"/>
            <a:ext cx="3690257" cy="1450757"/>
          </a:xfrm>
        </p:spPr>
        <p:txBody>
          <a:bodyPr>
            <a:normAutofit/>
          </a:bodyPr>
          <a:lstStyle/>
          <a:p>
            <a:pPr>
              <a:lnSpc>
                <a:spcPct val="65000"/>
              </a:lnSpc>
            </a:pPr>
            <a:r>
              <a:rPr lang="en-US" sz="4400" dirty="0"/>
              <a:t>Step 0. SVMs</a:t>
            </a:r>
          </a:p>
        </p:txBody>
      </p:sp>
      <p:sp>
        <p:nvSpPr>
          <p:cNvPr id="3" name="Content Placeholder 2"/>
          <p:cNvSpPr>
            <a:spLocks noGrp="1"/>
          </p:cNvSpPr>
          <p:nvPr>
            <p:ph idx="1"/>
          </p:nvPr>
        </p:nvSpPr>
        <p:spPr>
          <a:xfrm>
            <a:off x="7859485" y="2198914"/>
            <a:ext cx="3690257" cy="2089001"/>
          </a:xfrm>
        </p:spPr>
        <p:txBody>
          <a:bodyPr>
            <a:normAutofit lnSpcReduction="10000"/>
          </a:bodyPr>
          <a:lstStyle/>
          <a:p>
            <a:pPr>
              <a:buFont typeface="Arial" panose="020B0604020202020204" pitchFamily="34" charset="0"/>
              <a:buChar char="•"/>
            </a:pPr>
            <a:r>
              <a:rPr lang="en-US" dirty="0"/>
              <a:t> Different kernels are suitable for different datasets/problems</a:t>
            </a:r>
          </a:p>
          <a:p>
            <a:pPr>
              <a:buFont typeface="Arial" panose="020B0604020202020204" pitchFamily="34" charset="0"/>
              <a:buChar char="•"/>
            </a:pPr>
            <a:r>
              <a:rPr lang="en-US" dirty="0"/>
              <a:t> Each kernel should be tuned for the problem (has its own parameters)</a:t>
            </a:r>
          </a:p>
          <a:p>
            <a:pPr>
              <a:buFont typeface="Arial" panose="020B0604020202020204" pitchFamily="34" charset="0"/>
              <a:buChar char="•"/>
            </a:pPr>
            <a:r>
              <a:rPr lang="en-US" dirty="0"/>
              <a:t> Typical kernel functions:</a:t>
            </a:r>
          </a:p>
          <a:p>
            <a:pPr marL="0" indent="0">
              <a:buNone/>
            </a:pP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668" t="4035" r="50705" b="49371"/>
          <a:stretch/>
        </p:blipFill>
        <p:spPr>
          <a:xfrm>
            <a:off x="2095131" y="3341740"/>
            <a:ext cx="3391269" cy="284699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918" y="4222242"/>
            <a:ext cx="3715241" cy="1559569"/>
          </a:xfrm>
          <a:prstGeom prst="rect">
            <a:avLst/>
          </a:prstGeom>
        </p:spPr>
      </p:pic>
    </p:spTree>
    <p:extLst>
      <p:ext uri="{BB962C8B-B14F-4D97-AF65-F5344CB8AC3E}">
        <p14:creationId xmlns:p14="http://schemas.microsoft.com/office/powerpoint/2010/main" val="1577805433"/>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1106</TotalTime>
  <Words>1509</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Retrospect</vt:lpstr>
      <vt:lpstr>How to forecast solar flares?</vt:lpstr>
      <vt:lpstr>Outline</vt:lpstr>
      <vt:lpstr>Introduction</vt:lpstr>
      <vt:lpstr>Introduction</vt:lpstr>
      <vt:lpstr>Step 0. Machine-Learning Algorithms.</vt:lpstr>
      <vt:lpstr>Step 0. Machine-Learning Algorithms.</vt:lpstr>
      <vt:lpstr>Step 0. Support Vector Machines (SVMs)</vt:lpstr>
      <vt:lpstr>Step 0. SVMs. Kernel Trick.</vt:lpstr>
      <vt:lpstr>Step 0. SVMs</vt:lpstr>
      <vt:lpstr>Step 1. Data processing and Feature Extraction</vt:lpstr>
      <vt:lpstr>Step 1. Data processing and Feature Extraction</vt:lpstr>
      <vt:lpstr>Step 2. Definition of Classes</vt:lpstr>
      <vt:lpstr>Step 2. Definition of Classes</vt:lpstr>
      <vt:lpstr>Step 3. Feature selection</vt:lpstr>
      <vt:lpstr>PowerPoint Presentation</vt:lpstr>
      <vt:lpstr>Step 4. Algorithms and performance metrics</vt:lpstr>
      <vt:lpstr>Step 4. Performance Metrics</vt:lpstr>
      <vt:lpstr>Step 4. Performance Metrics</vt:lpstr>
      <vt:lpstr>Step 4. Performance Metrics</vt:lpstr>
      <vt:lpstr>Results (B&amp;C)</vt:lpstr>
      <vt:lpstr>Results (B&amp;C)</vt:lpstr>
      <vt:lpstr>In 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forecast solar flares? Step-by-step guide</dc:title>
  <dc:creator>Viacheslav Sadykov</dc:creator>
  <cp:lastModifiedBy>Viacheslav Sadykov</cp:lastModifiedBy>
  <cp:revision>32</cp:revision>
  <dcterms:created xsi:type="dcterms:W3CDTF">2017-03-22T01:50:18Z</dcterms:created>
  <dcterms:modified xsi:type="dcterms:W3CDTF">2017-04-18T20:49:15Z</dcterms:modified>
</cp:coreProperties>
</file>